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Buongiorno Rastellino" charset="1" panose="00000500000000000000"/>
      <p:regular r:id="rId19"/>
    </p:embeddedFont>
    <p:embeddedFont>
      <p:font typeface="Anton" charset="1" panose="00000500000000000000"/>
      <p:regular r:id="rId20"/>
    </p:embeddedFont>
    <p:embeddedFont>
      <p:font typeface="Nunito Sans" charset="1" panose="00000000000000000000"/>
      <p:regular r:id="rId21"/>
    </p:embeddedFont>
    <p:embeddedFont>
      <p:font typeface="Nunito Sans Bold" charset="1" panose="00000000000000000000"/>
      <p:regular r:id="rId22"/>
    </p:embeddedFont>
    <p:embeddedFont>
      <p:font typeface="Nunito Sans Ultra-Bold" charset="1" panose="00000000000000000000"/>
      <p:regular r:id="rId23"/>
    </p:embeddedFont>
    <p:embeddedFont>
      <p:font typeface="Nunito Sans Medium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https://docs.google.com/spreadsheets/d/1g8yq_9tggYtdZmBaIBtC-6gS4wloLEpBhQbn2CRSRZ4/edit?gid=1315954456#gid=1315954456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facebook.com/share/p/1BpVMXLgwC/" TargetMode="External" Type="http://schemas.openxmlformats.org/officeDocument/2006/relationships/hyperlink"/><Relationship Id="rId3" Target="https://www.facebook.com/share/p/1BpVMXLgwC/" TargetMode="External" Type="http://schemas.openxmlformats.org/officeDocument/2006/relationships/hyperlink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https://www.facebook.com/share/v/1AgW4DrJF5/" TargetMode="External" Type="http://schemas.openxmlformats.org/officeDocument/2006/relationships/hyperlink"/><Relationship Id="rId7" Target="https://www.facebook.com/share/v/1AgW4DrJF5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facebook.com/reel/2105726363249164" TargetMode="External" Type="http://schemas.openxmlformats.org/officeDocument/2006/relationships/hyperlink"/><Relationship Id="rId11" Target="https://www.facebook.com/reel/2105726363249164" TargetMode="External" Type="http://schemas.openxmlformats.org/officeDocument/2006/relationships/hyperlink"/><Relationship Id="rId12" Target="https://www.facebook.com/reel/2105726363249164" TargetMode="External" Type="http://schemas.openxmlformats.org/officeDocument/2006/relationships/hyperlink"/><Relationship Id="rId13" Target="https://www.facebook.com/reel/1046212803641458" TargetMode="External" Type="http://schemas.openxmlformats.org/officeDocument/2006/relationships/hyperlink"/><Relationship Id="rId14" Target="https://www.facebook.com/reel/1046212803641458" TargetMode="External" Type="http://schemas.openxmlformats.org/officeDocument/2006/relationships/hyperlink"/><Relationship Id="rId15" Target="https://www.facebook.com/reel/1046212803641458" TargetMode="External" Type="http://schemas.openxmlformats.org/officeDocument/2006/relationships/hyperlink"/><Relationship Id="rId2" Target="https://docs.google.com/spreadsheets/d/15feBitCrjGulPl1zJ4Je2ZOA5xJQgu1h_OqJnamVmAU/edit?usp=drive_link" TargetMode="External" Type="http://schemas.openxmlformats.org/officeDocument/2006/relationships/hyperlink"/><Relationship Id="rId3" Target="https://docs.google.com/spreadsheets/u/2/d/15feBitCrjGulPl1zJ4Je2ZOA5xJQgu1h_OqJnamVmAU/edit?usp=drive_link" TargetMode="External" Type="http://schemas.openxmlformats.org/officeDocument/2006/relationships/hyperlink"/><Relationship Id="rId4" Target="https://docs.google.com/spreadsheets/u/2/d/15feBitCrjGulPl1zJ4Je2ZOA5xJQgu1h_OqJnamVmAU/edit?usp=drive_link" TargetMode="External" Type="http://schemas.openxmlformats.org/officeDocument/2006/relationships/hyperlink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https://www.facebook.com/nogatech.vn/videos/2136170376906200" TargetMode="External" Type="http://schemas.openxmlformats.org/officeDocument/2006/relationships/hyperlink"/><Relationship Id="rId9" Target="https://www.facebook.com/nogatech.vn/videos/2136170376906200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https://docs.google.com/spreadsheets/d/1UDYjiPhDlraFKlUtUglSIXFdL4TVMTIskh5mt5PuAu0/edit?usp=drive_link" TargetMode="External" Type="http://schemas.openxmlformats.org/officeDocument/2006/relationships/hyperlink"/><Relationship Id="rId8" Target="https://docs.google.com/spreadsheets/d/1UDYjiPhDlraFKlUtUglSIXFdL4TVMTIskh5mt5PuAu0/edit?usp=drive_link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docs.google.com/spreadsheets/d/1mKjGk7aAakD1UCAtVp1goyb_XtqCL-UTufThW2i4G5M/edit?usp=drive_link" TargetMode="External" Type="http://schemas.openxmlformats.org/officeDocument/2006/relationships/hyperlink"/><Relationship Id="rId3" Target="https://docs.google.com/spreadsheets/d/1mKjGk7aAakD1UCAtVp1goyb_XtqCL-UTufThW2i4G5M/edit?usp=drive_link" TargetMode="External" Type="http://schemas.openxmlformats.org/officeDocument/2006/relationships/hyperlink"/><Relationship Id="rId4" Target="https://docs.google.com/spreadsheets/d/1mKjGk7aAakD1UCAtVp1goyb_XtqCL-UTufThW2i4G5M/edit?usp=drive_link" TargetMode="External" Type="http://schemas.openxmlformats.org/officeDocument/2006/relationships/hyperlink"/><Relationship Id="rId5" Target="../media/image22.png" Type="http://schemas.openxmlformats.org/officeDocument/2006/relationships/image"/><Relationship Id="rId6" Target="https://thethao.vtv.vn/the-thao/hon-10000-vdv-tham-gia-giai-chay-ban-marathon-tay-ho-2024-20240414140317533.htm" TargetMode="External" Type="http://schemas.openxmlformats.org/officeDocument/2006/relationships/hyperlink"/><Relationship Id="rId7" Target="../media/image2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docs.google.com/spreadsheets/d/1mKjGk7aAakD1UCAtVp1goyb_XtqCL-UTufThW2i4G5M/edit?usp=drive_link" TargetMode="External" Type="http://schemas.openxmlformats.org/officeDocument/2006/relationships/hyperlink"/><Relationship Id="rId3" Target="https://docs.google.com/spreadsheets/d/1mKjGk7aAakD1UCAtVp1goyb_XtqCL-UTufThW2i4G5M/edit?usp=drive_link" TargetMode="External" Type="http://schemas.openxmlformats.org/officeDocument/2006/relationships/hyperlink"/><Relationship Id="rId4" Target="../media/image24.jpeg" Type="http://schemas.openxmlformats.org/officeDocument/2006/relationships/image"/><Relationship Id="rId5" Target="../media/image25.jpeg" Type="http://schemas.openxmlformats.org/officeDocument/2006/relationships/image"/><Relationship Id="rId6" Target="https://docs.google.com/spreadsheets/d/1aRL0xA8Nh4qRx9pbJhtj0L4tT13vaPfy-AzG3KTYDYI/edit?gid=1494305818#gid=1494305818" TargetMode="External" Type="http://schemas.openxmlformats.org/officeDocument/2006/relationships/hyperlink"/><Relationship Id="rId7" Target="https://docs.google.com/spreadsheets/d/1aRL0xA8Nh4qRx9pbJhtj0L4tT13vaPfy-AzG3KTYDYI/edit?gid=1494305818#gid=1494305818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497297">
            <a:off x="-508017" y="-1526943"/>
            <a:ext cx="18372999" cy="8917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77"/>
              </a:lnSpc>
            </a:pPr>
            <a:r>
              <a:rPr lang="en-US" sz="52055">
                <a:solidFill>
                  <a:srgbClr val="2B2A2A"/>
                </a:solidFill>
                <a:latin typeface="Buongiorno Rastellino"/>
                <a:ea typeface="Buongiorno Rastellino"/>
                <a:cs typeface="Buongiorno Rastellino"/>
                <a:sym typeface="Buongiorno Rastellino"/>
              </a:rPr>
              <a:t>Creative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-922485" y="3213833"/>
            <a:ext cx="20132971" cy="5791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13"/>
              </a:lnSpc>
            </a:pPr>
            <a:r>
              <a:rPr lang="en-US" sz="33724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PORTFOLIO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630009" y="640533"/>
            <a:ext cx="3617673" cy="38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279"/>
              </a:lnSpc>
              <a:spcBef>
                <a:spcPct val="0"/>
              </a:spcBef>
            </a:pPr>
            <a:r>
              <a:rPr lang="en-US" sz="2342">
                <a:solidFill>
                  <a:srgbClr val="2B2A2A"/>
                </a:solidFill>
                <a:latin typeface="Nunito Sans"/>
                <a:ea typeface="Nunito Sans"/>
                <a:cs typeface="Nunito Sans"/>
                <a:sym typeface="Nunito Sans"/>
              </a:rPr>
              <a:t>Content Marketing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40448"/>
            <a:ext cx="3296070" cy="38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9"/>
              </a:lnSpc>
              <a:spcBef>
                <a:spcPct val="0"/>
              </a:spcBef>
            </a:pPr>
            <a:r>
              <a:rPr lang="en-US" sz="2342">
                <a:solidFill>
                  <a:srgbClr val="2B2A2A"/>
                </a:solidFill>
                <a:latin typeface="Nunito Sans"/>
                <a:ea typeface="Nunito Sans"/>
                <a:cs typeface="Nunito Sans"/>
                <a:sym typeface="Nunito Sans"/>
              </a:rPr>
              <a:t>Nguyễn Hồng Vân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62000"/>
            <a:ext cx="7024348" cy="883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0"/>
              </a:lnSpc>
            </a:pPr>
            <a:r>
              <a:rPr lang="en-US" sz="27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MỤC </a:t>
            </a:r>
          </a:p>
          <a:p>
            <a:pPr algn="l">
              <a:lnSpc>
                <a:spcPts val="35100"/>
              </a:lnSpc>
            </a:pPr>
            <a:r>
              <a:rPr lang="en-US" sz="27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LỤC</a:t>
            </a:r>
          </a:p>
        </p:txBody>
      </p:sp>
      <p:sp>
        <p:nvSpPr>
          <p:cNvPr name="AutoShape 3" id="3"/>
          <p:cNvSpPr/>
          <p:nvPr/>
        </p:nvSpPr>
        <p:spPr>
          <a:xfrm>
            <a:off x="8573370" y="6332458"/>
            <a:ext cx="8685936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1300442" y="5327471"/>
            <a:ext cx="5958865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GIỚI THIỆU BẢN THÂN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36918" y="5342124"/>
            <a:ext cx="990853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01</a:t>
            </a:r>
          </a:p>
        </p:txBody>
      </p:sp>
      <p:sp>
        <p:nvSpPr>
          <p:cNvPr name="AutoShape 6" id="6"/>
          <p:cNvSpPr/>
          <p:nvPr/>
        </p:nvSpPr>
        <p:spPr>
          <a:xfrm>
            <a:off x="8573370" y="7788235"/>
            <a:ext cx="8685936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0150965" y="6783248"/>
            <a:ext cx="7108342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PROJECT HIGHLIGHT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836918" y="6797901"/>
            <a:ext cx="990853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02</a:t>
            </a:r>
          </a:p>
        </p:txBody>
      </p:sp>
      <p:sp>
        <p:nvSpPr>
          <p:cNvPr name="AutoShape 9" id="9"/>
          <p:cNvSpPr/>
          <p:nvPr/>
        </p:nvSpPr>
        <p:spPr>
          <a:xfrm>
            <a:off x="8573370" y="9244012"/>
            <a:ext cx="8685936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10704434" y="8239025"/>
            <a:ext cx="6554872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THÔNG TIN LIÊN HỆ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836918" y="8253678"/>
            <a:ext cx="990853" cy="55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b="true" sz="3845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03</a:t>
            </a:r>
          </a:p>
        </p:txBody>
      </p:sp>
      <p:sp>
        <p:nvSpPr>
          <p:cNvPr name="AutoShape 12" id="12"/>
          <p:cNvSpPr/>
          <p:nvPr/>
        </p:nvSpPr>
        <p:spPr>
          <a:xfrm flipV="true">
            <a:off x="7549475" y="1061676"/>
            <a:ext cx="0" cy="8350772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219200"/>
            <a:ext cx="16677118" cy="183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5815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XIN CHÀO!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44000" y="-3346588"/>
            <a:ext cx="12425342" cy="13633588"/>
            <a:chOff x="0" y="0"/>
            <a:chExt cx="16567123" cy="18178118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3261" t="21075" r="24808" b="0"/>
            <a:stretch>
              <a:fillRect/>
            </a:stretch>
          </p:blipFill>
          <p:spPr>
            <a:xfrm flipH="false" flipV="false">
              <a:off x="0" y="0"/>
              <a:ext cx="16567123" cy="18178118"/>
            </a:xfrm>
            <a:prstGeom prst="rect">
              <a:avLst/>
            </a:prstGeom>
          </p:spPr>
        </p:pic>
      </p:grpSp>
      <p:sp>
        <p:nvSpPr>
          <p:cNvPr name="TextBox 5" id="5"/>
          <p:cNvSpPr txBox="true"/>
          <p:nvPr/>
        </p:nvSpPr>
        <p:spPr>
          <a:xfrm rot="0">
            <a:off x="1028700" y="3130938"/>
            <a:ext cx="11840534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Tôi là Nguyễn Hồng Vân - </a:t>
            </a: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Content Marketer với 3 năm kinh nghiệm sáng tạo nội dung trên mạng xã hội và website với đa dạng lĩnh vực.</a:t>
            </a:r>
          </a:p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Tôi luôn sẵn sàng cho mọi cơ hội mới trong ngành MarCom. Mục tiêu của tôi là trở thành Marketing Manager trong 1-2 năm tới, tập trung vào xây dựng và thực thi các chiến lược nội dung sáng tạo và hiệu quả cho doanh nghiệp.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6570649"/>
            <a:ext cx="5481043" cy="863883"/>
            <a:chOff x="0" y="0"/>
            <a:chExt cx="7308057" cy="1151844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7308057" cy="1151844"/>
              <a:chOff x="0" y="0"/>
              <a:chExt cx="1443567" cy="22752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43567" cy="227525"/>
              </a:xfrm>
              <a:custGeom>
                <a:avLst/>
                <a:gdLst/>
                <a:ahLst/>
                <a:cxnLst/>
                <a:rect r="r" b="b" t="t" l="l"/>
                <a:pathLst>
                  <a:path h="227525" w="1443567">
                    <a:moveTo>
                      <a:pt x="72037" y="0"/>
                    </a:moveTo>
                    <a:lnTo>
                      <a:pt x="1371530" y="0"/>
                    </a:lnTo>
                    <a:cubicBezTo>
                      <a:pt x="1411315" y="0"/>
                      <a:pt x="1443567" y="32252"/>
                      <a:pt x="1443567" y="72037"/>
                    </a:cubicBezTo>
                    <a:lnTo>
                      <a:pt x="1443567" y="155488"/>
                    </a:lnTo>
                    <a:cubicBezTo>
                      <a:pt x="1443567" y="174593"/>
                      <a:pt x="1435977" y="192916"/>
                      <a:pt x="1422468" y="206426"/>
                    </a:cubicBezTo>
                    <a:cubicBezTo>
                      <a:pt x="1408958" y="219935"/>
                      <a:pt x="1390635" y="227525"/>
                      <a:pt x="1371530" y="227525"/>
                    </a:cubicBezTo>
                    <a:lnTo>
                      <a:pt x="72037" y="227525"/>
                    </a:lnTo>
                    <a:cubicBezTo>
                      <a:pt x="52932" y="227525"/>
                      <a:pt x="34609" y="219935"/>
                      <a:pt x="21099" y="206426"/>
                    </a:cubicBezTo>
                    <a:cubicBezTo>
                      <a:pt x="7590" y="192916"/>
                      <a:pt x="0" y="174593"/>
                      <a:pt x="0" y="155488"/>
                    </a:cubicBezTo>
                    <a:lnTo>
                      <a:pt x="0" y="72037"/>
                    </a:lnTo>
                    <a:cubicBezTo>
                      <a:pt x="0" y="52932"/>
                      <a:pt x="7590" y="34609"/>
                      <a:pt x="21099" y="21099"/>
                    </a:cubicBezTo>
                    <a:cubicBezTo>
                      <a:pt x="34609" y="7590"/>
                      <a:pt x="52932" y="0"/>
                      <a:pt x="72037" y="0"/>
                    </a:cubicBezTo>
                    <a:close/>
                  </a:path>
                </a:pathLst>
              </a:custGeom>
              <a:solidFill>
                <a:srgbClr val="F4F0ED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85725"/>
                <a:ext cx="1443567" cy="3132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30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254370" y="248018"/>
              <a:ext cx="6799317" cy="6836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25"/>
                </a:lnSpc>
              </a:pPr>
              <a:r>
                <a:rPr lang="en-US" sz="3500" b="true">
                  <a:solidFill>
                    <a:srgbClr val="FAA1D4"/>
                  </a:solidFill>
                  <a:latin typeface="Nunito Sans Ultra-Bold"/>
                  <a:ea typeface="Nunito Sans Ultra-Bold"/>
                  <a:cs typeface="Nunito Sans Ultra-Bold"/>
                  <a:sym typeface="Nunito Sans Ultra-Bold"/>
                </a:rPr>
                <a:t>KHẢ NĂNG LÀM VIỆC</a:t>
              </a:r>
            </a:p>
          </p:txBody>
        </p:sp>
      </p:grpSp>
      <p:sp>
        <p:nvSpPr>
          <p:cNvPr name="AutoShape 11" id="11"/>
          <p:cNvSpPr/>
          <p:nvPr/>
        </p:nvSpPr>
        <p:spPr>
          <a:xfrm flipV="true">
            <a:off x="6768860" y="6561610"/>
            <a:ext cx="0" cy="269669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1028700" y="7729807"/>
            <a:ext cx="4998117" cy="140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Content Marketing Social</a:t>
            </a:r>
          </a:p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Sáng tạo kịch bản nội dung</a:t>
            </a:r>
          </a:p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Lập kế hoạch Marketing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64096" y="7729807"/>
            <a:ext cx="4998117" cy="140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500" b="true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Đại học Kinh tế Quốc dân</a:t>
            </a:r>
          </a:p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N</a:t>
            </a: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gành Quan hệ công chúng</a:t>
            </a:r>
          </a:p>
          <a:p>
            <a:pPr algn="l">
              <a:lnSpc>
                <a:spcPts val="3750"/>
              </a:lnSpc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Cử nhân (xuất sắc)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264096" y="6561610"/>
            <a:ext cx="5481043" cy="863883"/>
            <a:chOff x="0" y="0"/>
            <a:chExt cx="7308057" cy="115184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7308057" cy="1151844"/>
              <a:chOff x="0" y="0"/>
              <a:chExt cx="1443567" cy="227525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443567" cy="227525"/>
              </a:xfrm>
              <a:custGeom>
                <a:avLst/>
                <a:gdLst/>
                <a:ahLst/>
                <a:cxnLst/>
                <a:rect r="r" b="b" t="t" l="l"/>
                <a:pathLst>
                  <a:path h="227525" w="1443567">
                    <a:moveTo>
                      <a:pt x="72037" y="0"/>
                    </a:moveTo>
                    <a:lnTo>
                      <a:pt x="1371530" y="0"/>
                    </a:lnTo>
                    <a:cubicBezTo>
                      <a:pt x="1411315" y="0"/>
                      <a:pt x="1443567" y="32252"/>
                      <a:pt x="1443567" y="72037"/>
                    </a:cubicBezTo>
                    <a:lnTo>
                      <a:pt x="1443567" y="155488"/>
                    </a:lnTo>
                    <a:cubicBezTo>
                      <a:pt x="1443567" y="174593"/>
                      <a:pt x="1435977" y="192916"/>
                      <a:pt x="1422468" y="206426"/>
                    </a:cubicBezTo>
                    <a:cubicBezTo>
                      <a:pt x="1408958" y="219935"/>
                      <a:pt x="1390635" y="227525"/>
                      <a:pt x="1371530" y="227525"/>
                    </a:cubicBezTo>
                    <a:lnTo>
                      <a:pt x="72037" y="227525"/>
                    </a:lnTo>
                    <a:cubicBezTo>
                      <a:pt x="52932" y="227525"/>
                      <a:pt x="34609" y="219935"/>
                      <a:pt x="21099" y="206426"/>
                    </a:cubicBezTo>
                    <a:cubicBezTo>
                      <a:pt x="7590" y="192916"/>
                      <a:pt x="0" y="174593"/>
                      <a:pt x="0" y="155488"/>
                    </a:cubicBezTo>
                    <a:lnTo>
                      <a:pt x="0" y="72037"/>
                    </a:lnTo>
                    <a:cubicBezTo>
                      <a:pt x="0" y="52932"/>
                      <a:pt x="7590" y="34609"/>
                      <a:pt x="21099" y="21099"/>
                    </a:cubicBezTo>
                    <a:cubicBezTo>
                      <a:pt x="34609" y="7590"/>
                      <a:pt x="52932" y="0"/>
                      <a:pt x="72037" y="0"/>
                    </a:cubicBezTo>
                    <a:close/>
                  </a:path>
                </a:pathLst>
              </a:custGeom>
              <a:solidFill>
                <a:srgbClr val="F4F0ED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85725"/>
                <a:ext cx="1443567" cy="3132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30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2133460" y="255657"/>
              <a:ext cx="3041137" cy="6836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25"/>
                </a:lnSpc>
              </a:pPr>
              <a:r>
                <a:rPr lang="en-US" sz="3500" b="true">
                  <a:solidFill>
                    <a:srgbClr val="FAA1D4"/>
                  </a:solidFill>
                  <a:latin typeface="Nunito Sans Ultra-Bold"/>
                  <a:ea typeface="Nunito Sans Ultra-Bold"/>
                  <a:cs typeface="Nunito Sans Ultra-Bold"/>
                  <a:sym typeface="Nunito Sans Ultra-Bold"/>
                </a:rPr>
                <a:t>HỌC VẤN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30948" y="-254830"/>
            <a:ext cx="7906372" cy="10541830"/>
          </a:xfrm>
          <a:custGeom>
            <a:avLst/>
            <a:gdLst/>
            <a:ahLst/>
            <a:cxnLst/>
            <a:rect r="r" b="b" t="t" l="l"/>
            <a:pathLst>
              <a:path h="10541830" w="7906372">
                <a:moveTo>
                  <a:pt x="0" y="0"/>
                </a:moveTo>
                <a:lnTo>
                  <a:pt x="7906372" y="0"/>
                </a:lnTo>
                <a:lnTo>
                  <a:pt x="7906372" y="10541830"/>
                </a:lnTo>
                <a:lnTo>
                  <a:pt x="0" y="10541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4222"/>
            <a:ext cx="11573818" cy="10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68"/>
              </a:lnSpc>
            </a:pPr>
            <a:r>
              <a:rPr lang="en-US" sz="73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 CHIẾN DỊCH CD 500 REMEE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390268"/>
            <a:ext cx="9382664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Remee Pro 9 - Thiết bị máy cấy meso tự động được phân phối bởi công ty Nogatech Việt Nam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44928"/>
            <a:ext cx="8656118" cy="569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b="true" sz="2500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Đối tượng chính: </a:t>
            </a: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Chủ spa/phòng khám, quản lý chuyên môn, KTV.</a:t>
            </a:r>
          </a:p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b="true" sz="2500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Insight: </a:t>
            </a: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Meso tay phụ thuộc tay nghề; khách dễ đau, dễ trào tinh chất; khó chuẩn hoá chuỗi.</a:t>
            </a:r>
          </a:p>
          <a:p>
            <a:pPr algn="l" marL="539751" indent="-269876" lvl="1">
              <a:lnSpc>
                <a:spcPts val="3750"/>
              </a:lnSpc>
              <a:buFont typeface="Arial"/>
              <a:buChar char="•"/>
            </a:pPr>
            <a:r>
              <a:rPr lang="en-US" b="true" sz="2500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Mục tiêu truyền thông:</a:t>
            </a:r>
          </a:p>
          <a:p>
            <a:pPr algn="l" marL="1079502" indent="-359834" lvl="2">
              <a:lnSpc>
                <a:spcPts val="3750"/>
              </a:lnSpc>
              <a:buFont typeface="Arial"/>
              <a:buChar char="⚬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Tăng nhận diện thương hiệu: Remee Pro 9 nổi bật hơn hẳn so với tiêm meso thủ công.</a:t>
            </a:r>
          </a:p>
          <a:p>
            <a:pPr algn="l" marL="1079502" indent="-359834" lvl="2">
              <a:lnSpc>
                <a:spcPts val="3750"/>
              </a:lnSpc>
              <a:buFont typeface="Arial"/>
              <a:buChar char="⚬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Làm rõ lợi ích sản phẩm: Cơ chế giảm đau và chống trào tinh chất hiệu quả hàng đầu hiện nay.</a:t>
            </a:r>
          </a:p>
          <a:p>
            <a:pPr algn="l" marL="1079502" indent="-359834" lvl="2">
              <a:lnSpc>
                <a:spcPts val="3750"/>
              </a:lnSpc>
              <a:buFont typeface="Arial"/>
              <a:buChar char="⚬"/>
            </a:pPr>
            <a:r>
              <a:rPr lang="en-US" sz="25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Định hình hành vi mua hàng: Khuyến khích khách chọn gói cao cấp như lựa chọn mặc định để      nhận quà + hỗ trợ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932473"/>
            <a:ext cx="9487936" cy="4525078"/>
          </a:xfrm>
          <a:custGeom>
            <a:avLst/>
            <a:gdLst/>
            <a:ahLst/>
            <a:cxnLst/>
            <a:rect r="r" b="b" t="t" l="l"/>
            <a:pathLst>
              <a:path h="4525078" w="9487936">
                <a:moveTo>
                  <a:pt x="0" y="0"/>
                </a:moveTo>
                <a:lnTo>
                  <a:pt x="9487936" y="0"/>
                </a:lnTo>
                <a:lnTo>
                  <a:pt x="9487936" y="4525078"/>
                </a:lnTo>
                <a:lnTo>
                  <a:pt x="0" y="45250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089" b="-559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15631" y="4274923"/>
            <a:ext cx="4694583" cy="2672301"/>
          </a:xfrm>
          <a:custGeom>
            <a:avLst/>
            <a:gdLst/>
            <a:ahLst/>
            <a:cxnLst/>
            <a:rect r="r" b="b" t="t" l="l"/>
            <a:pathLst>
              <a:path h="2672301" w="4694583">
                <a:moveTo>
                  <a:pt x="0" y="0"/>
                </a:moveTo>
                <a:lnTo>
                  <a:pt x="4694583" y="0"/>
                </a:lnTo>
                <a:lnTo>
                  <a:pt x="4694583" y="2672301"/>
                </a:lnTo>
                <a:lnTo>
                  <a:pt x="0" y="2672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5631" y="1932473"/>
            <a:ext cx="4694583" cy="2153640"/>
          </a:xfrm>
          <a:custGeom>
            <a:avLst/>
            <a:gdLst/>
            <a:ahLst/>
            <a:cxnLst/>
            <a:rect r="r" b="b" t="t" l="l"/>
            <a:pathLst>
              <a:path h="2153640" w="4694583">
                <a:moveTo>
                  <a:pt x="0" y="0"/>
                </a:moveTo>
                <a:lnTo>
                  <a:pt x="4694583" y="0"/>
                </a:lnTo>
                <a:lnTo>
                  <a:pt x="4694583" y="2153640"/>
                </a:lnTo>
                <a:lnTo>
                  <a:pt x="0" y="215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15631" y="7132941"/>
            <a:ext cx="4694583" cy="1712965"/>
          </a:xfrm>
          <a:custGeom>
            <a:avLst/>
            <a:gdLst/>
            <a:ahLst/>
            <a:cxnLst/>
            <a:rect r="r" b="b" t="t" l="l"/>
            <a:pathLst>
              <a:path h="1712965" w="4694583">
                <a:moveTo>
                  <a:pt x="0" y="0"/>
                </a:moveTo>
                <a:lnTo>
                  <a:pt x="4694583" y="0"/>
                </a:lnTo>
                <a:lnTo>
                  <a:pt x="4694583" y="1712965"/>
                </a:lnTo>
                <a:lnTo>
                  <a:pt x="0" y="17129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477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710765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1.1. </a:t>
            </a: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6" tooltip="https://docs.google.com/spreadsheets/d/1g8yq_9tggYtdZmBaIBtC-6gS4wloLEpBhQbn2CRSRZ4/edit?gid=1315954456#gid=1315954456"/>
              </a:rPr>
              <a:t>KẾ HOẠCH NỘI DUNG CHIẾN DỊCH 500 REMEE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6390514"/>
            <a:ext cx="9487936" cy="2455392"/>
          </a:xfrm>
          <a:custGeom>
            <a:avLst/>
            <a:gdLst/>
            <a:ahLst/>
            <a:cxnLst/>
            <a:rect r="r" b="b" t="t" l="l"/>
            <a:pathLst>
              <a:path h="2455392" w="9487936">
                <a:moveTo>
                  <a:pt x="0" y="0"/>
                </a:moveTo>
                <a:lnTo>
                  <a:pt x="9487936" y="0"/>
                </a:lnTo>
                <a:lnTo>
                  <a:pt x="9487936" y="2455392"/>
                </a:lnTo>
                <a:lnTo>
                  <a:pt x="0" y="2455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7473" r="-6089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42696" y="9001865"/>
            <a:ext cx="3086100" cy="929066"/>
            <a:chOff x="0" y="0"/>
            <a:chExt cx="812800" cy="244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244692"/>
            </a:xfrm>
            <a:custGeom>
              <a:avLst/>
              <a:gdLst/>
              <a:ahLst/>
              <a:cxnLst/>
              <a:rect r="r" b="b" t="t" l="l"/>
              <a:pathLst>
                <a:path h="244692" w="812800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207063"/>
                  </a:lnTo>
                  <a:cubicBezTo>
                    <a:pt x="812800" y="217043"/>
                    <a:pt x="808835" y="226614"/>
                    <a:pt x="801779" y="233671"/>
                  </a:cubicBezTo>
                  <a:cubicBezTo>
                    <a:pt x="794722" y="240728"/>
                    <a:pt x="785150" y="244692"/>
                    <a:pt x="775170" y="244692"/>
                  </a:cubicBezTo>
                  <a:lnTo>
                    <a:pt x="37630" y="244692"/>
                  </a:lnTo>
                  <a:cubicBezTo>
                    <a:pt x="27650" y="244692"/>
                    <a:pt x="18078" y="240728"/>
                    <a:pt x="11021" y="233671"/>
                  </a:cubicBezTo>
                  <a:cubicBezTo>
                    <a:pt x="3965" y="226614"/>
                    <a:pt x="0" y="217043"/>
                    <a:pt x="0" y="207063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2" tooltip="https://www.facebook.com/share/p/1BpVMXLgwC/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3" tooltip="https://www.facebook.com/share/p/1BpVMXLgwC/"/>
                </a:rPr>
                <a:t>BÀI VIẾT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590550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1.2. PERFORMANCE CONTENT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1945489"/>
            <a:ext cx="9714092" cy="6599176"/>
          </a:xfrm>
          <a:custGeom>
            <a:avLst/>
            <a:gdLst/>
            <a:ahLst/>
            <a:cxnLst/>
            <a:rect r="r" b="b" t="t" l="l"/>
            <a:pathLst>
              <a:path h="6599176" w="9714092">
                <a:moveTo>
                  <a:pt x="0" y="0"/>
                </a:moveTo>
                <a:lnTo>
                  <a:pt x="9714092" y="0"/>
                </a:lnTo>
                <a:lnTo>
                  <a:pt x="9714092" y="6599176"/>
                </a:lnTo>
                <a:lnTo>
                  <a:pt x="0" y="65991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83" t="0" r="-5752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31351" y="1945489"/>
            <a:ext cx="6027949" cy="6599176"/>
          </a:xfrm>
          <a:custGeom>
            <a:avLst/>
            <a:gdLst/>
            <a:ahLst/>
            <a:cxnLst/>
            <a:rect r="r" b="b" t="t" l="l"/>
            <a:pathLst>
              <a:path h="6599176" w="6027949">
                <a:moveTo>
                  <a:pt x="0" y="0"/>
                </a:moveTo>
                <a:lnTo>
                  <a:pt x="6027949" y="0"/>
                </a:lnTo>
                <a:lnTo>
                  <a:pt x="6027949" y="6599176"/>
                </a:lnTo>
                <a:lnTo>
                  <a:pt x="0" y="65991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702275" y="9001865"/>
            <a:ext cx="3086100" cy="929066"/>
            <a:chOff x="0" y="0"/>
            <a:chExt cx="812800" cy="2446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244692"/>
            </a:xfrm>
            <a:custGeom>
              <a:avLst/>
              <a:gdLst/>
              <a:ahLst/>
              <a:cxnLst/>
              <a:rect r="r" b="b" t="t" l="l"/>
              <a:pathLst>
                <a:path h="244692" w="812800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207063"/>
                  </a:lnTo>
                  <a:cubicBezTo>
                    <a:pt x="812800" y="217043"/>
                    <a:pt x="808835" y="226614"/>
                    <a:pt x="801779" y="233671"/>
                  </a:cubicBezTo>
                  <a:cubicBezTo>
                    <a:pt x="794722" y="240728"/>
                    <a:pt x="785150" y="244692"/>
                    <a:pt x="775170" y="244692"/>
                  </a:cubicBezTo>
                  <a:lnTo>
                    <a:pt x="37630" y="244692"/>
                  </a:lnTo>
                  <a:cubicBezTo>
                    <a:pt x="27650" y="244692"/>
                    <a:pt x="18078" y="240728"/>
                    <a:pt x="11021" y="233671"/>
                  </a:cubicBezTo>
                  <a:cubicBezTo>
                    <a:pt x="3965" y="226614"/>
                    <a:pt x="0" y="217043"/>
                    <a:pt x="0" y="207063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812800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6" tooltip="https://www.facebook.com/share/v/1AgW4DrJF5/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7" tooltip="https://www.facebook.com/share/v/1AgW4DrJF5/"/>
                </a:rPr>
                <a:t>BÀI VIẾT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90550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1.3. BÀI VIẾT PR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1734760"/>
            <a:ext cx="5362688" cy="7523540"/>
          </a:xfrm>
          <a:custGeom>
            <a:avLst/>
            <a:gdLst/>
            <a:ahLst/>
            <a:cxnLst/>
            <a:rect r="r" b="b" t="t" l="l"/>
            <a:pathLst>
              <a:path h="7523540" w="5362688">
                <a:moveTo>
                  <a:pt x="0" y="0"/>
                </a:moveTo>
                <a:lnTo>
                  <a:pt x="5362688" y="0"/>
                </a:lnTo>
                <a:lnTo>
                  <a:pt x="5362688" y="7523540"/>
                </a:lnTo>
                <a:lnTo>
                  <a:pt x="0" y="7523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7385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42376" y="1734760"/>
            <a:ext cx="4176871" cy="7523540"/>
          </a:xfrm>
          <a:custGeom>
            <a:avLst/>
            <a:gdLst/>
            <a:ahLst/>
            <a:cxnLst/>
            <a:rect r="r" b="b" t="t" l="l"/>
            <a:pathLst>
              <a:path h="7523540" w="4176871">
                <a:moveTo>
                  <a:pt x="0" y="0"/>
                </a:moveTo>
                <a:lnTo>
                  <a:pt x="4176871" y="0"/>
                </a:lnTo>
                <a:lnTo>
                  <a:pt x="4176871" y="7523540"/>
                </a:lnTo>
                <a:lnTo>
                  <a:pt x="0" y="7523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95" t="0" r="-6753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70234" y="1734760"/>
            <a:ext cx="5989066" cy="4082434"/>
          </a:xfrm>
          <a:custGeom>
            <a:avLst/>
            <a:gdLst/>
            <a:ahLst/>
            <a:cxnLst/>
            <a:rect r="r" b="b" t="t" l="l"/>
            <a:pathLst>
              <a:path h="4082434" w="5989066">
                <a:moveTo>
                  <a:pt x="0" y="0"/>
                </a:moveTo>
                <a:lnTo>
                  <a:pt x="5989066" y="0"/>
                </a:lnTo>
                <a:lnTo>
                  <a:pt x="5989066" y="4082434"/>
                </a:lnTo>
                <a:lnTo>
                  <a:pt x="0" y="40824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271672" y="6232747"/>
            <a:ext cx="5989066" cy="929066"/>
            <a:chOff x="0" y="0"/>
            <a:chExt cx="1577367" cy="2446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77367" cy="244692"/>
            </a:xfrm>
            <a:custGeom>
              <a:avLst/>
              <a:gdLst/>
              <a:ahLst/>
              <a:cxnLst/>
              <a:rect r="r" b="b" t="t" l="l"/>
              <a:pathLst>
                <a:path h="244692" w="1577367">
                  <a:moveTo>
                    <a:pt x="19390" y="0"/>
                  </a:moveTo>
                  <a:lnTo>
                    <a:pt x="1557977" y="0"/>
                  </a:lnTo>
                  <a:cubicBezTo>
                    <a:pt x="1563120" y="0"/>
                    <a:pt x="1568051" y="2043"/>
                    <a:pt x="1571688" y="5679"/>
                  </a:cubicBezTo>
                  <a:cubicBezTo>
                    <a:pt x="1575324" y="9316"/>
                    <a:pt x="1577367" y="14248"/>
                    <a:pt x="1577367" y="19390"/>
                  </a:cubicBezTo>
                  <a:lnTo>
                    <a:pt x="1577367" y="225302"/>
                  </a:lnTo>
                  <a:cubicBezTo>
                    <a:pt x="1577367" y="230445"/>
                    <a:pt x="1575324" y="235377"/>
                    <a:pt x="1571688" y="239013"/>
                  </a:cubicBezTo>
                  <a:cubicBezTo>
                    <a:pt x="1568051" y="242649"/>
                    <a:pt x="1563120" y="244692"/>
                    <a:pt x="1557977" y="244692"/>
                  </a:cubicBezTo>
                  <a:lnTo>
                    <a:pt x="19390" y="244692"/>
                  </a:lnTo>
                  <a:cubicBezTo>
                    <a:pt x="14248" y="244692"/>
                    <a:pt x="9316" y="242649"/>
                    <a:pt x="5679" y="239013"/>
                  </a:cubicBezTo>
                  <a:cubicBezTo>
                    <a:pt x="2043" y="235377"/>
                    <a:pt x="0" y="230445"/>
                    <a:pt x="0" y="225302"/>
                  </a:cubicBezTo>
                  <a:lnTo>
                    <a:pt x="0" y="19390"/>
                  </a:lnTo>
                  <a:cubicBezTo>
                    <a:pt x="0" y="14248"/>
                    <a:pt x="2043" y="9316"/>
                    <a:pt x="5679" y="5679"/>
                  </a:cubicBezTo>
                  <a:cubicBezTo>
                    <a:pt x="9316" y="2043"/>
                    <a:pt x="14248" y="0"/>
                    <a:pt x="1939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77367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</a:rPr>
                <a:t>THAM KHẢO CÁC BÀI VIẾT KHÁC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90550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1.4. </a:t>
            </a: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2" tooltip="https://docs.google.com/spreadsheets/d/15feBitCrjGulPl1zJ4Je2ZOA5xJQgu1h_OqJnamVmAU/edit?usp=drive_link"/>
              </a:rPr>
              <a:t>KỊCH BẢN VIDEO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652940"/>
            <a:ext cx="9382664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  <a:hlinkClick r:id="rId3" tooltip="https://docs.google.com/spreadsheets/u/2/d/15feBitCrjGulPl1zJ4Je2ZOA5xJQgu1h_OqJnamVmAU/edit?usp=drive_link"/>
              </a:rPr>
              <a:t>Link kịch bản chi tiết: </a:t>
            </a:r>
            <a:r>
              <a:rPr lang="en-US" b="true" sz="2499" u="sng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  <a:hlinkClick r:id="rId4" tooltip="https://docs.google.com/spreadsheets/u/2/d/15feBitCrjGulPl1zJ4Je2ZOA5xJQgu1h_OqJnamVmAU/edit?usp=drive_link"/>
              </a:rPr>
              <a:t>Tại đây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2348265"/>
            <a:ext cx="5199467" cy="6479087"/>
          </a:xfrm>
          <a:custGeom>
            <a:avLst/>
            <a:gdLst/>
            <a:ahLst/>
            <a:cxnLst/>
            <a:rect r="r" b="b" t="t" l="l"/>
            <a:pathLst>
              <a:path h="6479087" w="5199467">
                <a:moveTo>
                  <a:pt x="0" y="0"/>
                </a:moveTo>
                <a:lnTo>
                  <a:pt x="5199467" y="0"/>
                </a:lnTo>
                <a:lnTo>
                  <a:pt x="5199467" y="6479086"/>
                </a:lnTo>
                <a:lnTo>
                  <a:pt x="0" y="64790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39092" y="2348265"/>
            <a:ext cx="4721635" cy="6479087"/>
          </a:xfrm>
          <a:custGeom>
            <a:avLst/>
            <a:gdLst/>
            <a:ahLst/>
            <a:cxnLst/>
            <a:rect r="r" b="b" t="t" l="l"/>
            <a:pathLst>
              <a:path h="6479087" w="4721635">
                <a:moveTo>
                  <a:pt x="0" y="0"/>
                </a:moveTo>
                <a:lnTo>
                  <a:pt x="4721635" y="0"/>
                </a:lnTo>
                <a:lnTo>
                  <a:pt x="4721635" y="6479086"/>
                </a:lnTo>
                <a:lnTo>
                  <a:pt x="0" y="64790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97171" y="2348265"/>
            <a:ext cx="4762129" cy="6479087"/>
          </a:xfrm>
          <a:custGeom>
            <a:avLst/>
            <a:gdLst/>
            <a:ahLst/>
            <a:cxnLst/>
            <a:rect r="r" b="b" t="t" l="l"/>
            <a:pathLst>
              <a:path h="6479087" w="4762129">
                <a:moveTo>
                  <a:pt x="0" y="0"/>
                </a:moveTo>
                <a:lnTo>
                  <a:pt x="4762129" y="0"/>
                </a:lnTo>
                <a:lnTo>
                  <a:pt x="4762129" y="6479086"/>
                </a:lnTo>
                <a:lnTo>
                  <a:pt x="0" y="6479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085384" y="9001865"/>
            <a:ext cx="3086100" cy="929066"/>
            <a:chOff x="0" y="0"/>
            <a:chExt cx="812800" cy="2446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244692"/>
            </a:xfrm>
            <a:custGeom>
              <a:avLst/>
              <a:gdLst/>
              <a:ahLst/>
              <a:cxnLst/>
              <a:rect r="r" b="b" t="t" l="l"/>
              <a:pathLst>
                <a:path h="244692" w="812800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207063"/>
                  </a:lnTo>
                  <a:cubicBezTo>
                    <a:pt x="812800" y="217043"/>
                    <a:pt x="808835" y="226614"/>
                    <a:pt x="801779" y="233671"/>
                  </a:cubicBezTo>
                  <a:cubicBezTo>
                    <a:pt x="794722" y="240728"/>
                    <a:pt x="785150" y="244692"/>
                    <a:pt x="775170" y="244692"/>
                  </a:cubicBezTo>
                  <a:lnTo>
                    <a:pt x="37630" y="244692"/>
                  </a:lnTo>
                  <a:cubicBezTo>
                    <a:pt x="27650" y="244692"/>
                    <a:pt x="18078" y="240728"/>
                    <a:pt x="11021" y="233671"/>
                  </a:cubicBezTo>
                  <a:cubicBezTo>
                    <a:pt x="3965" y="226614"/>
                    <a:pt x="0" y="217043"/>
                    <a:pt x="0" y="207063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12800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8" tooltip="https://www.facebook.com/nogatech.vn/videos/2136170376906200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9" tooltip="https://www.facebook.com/nogatech.vn/videos/2136170376906200"/>
                </a:rPr>
                <a:t>VIDEO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600950" y="9001865"/>
            <a:ext cx="3086100" cy="929066"/>
            <a:chOff x="0" y="0"/>
            <a:chExt cx="812800" cy="2446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244692"/>
            </a:xfrm>
            <a:custGeom>
              <a:avLst/>
              <a:gdLst/>
              <a:ahLst/>
              <a:cxnLst/>
              <a:rect r="r" b="b" t="t" l="l"/>
              <a:pathLst>
                <a:path h="244692" w="812800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207063"/>
                  </a:lnTo>
                  <a:cubicBezTo>
                    <a:pt x="812800" y="217043"/>
                    <a:pt x="808835" y="226614"/>
                    <a:pt x="801779" y="233671"/>
                  </a:cubicBezTo>
                  <a:cubicBezTo>
                    <a:pt x="794722" y="240728"/>
                    <a:pt x="785150" y="244692"/>
                    <a:pt x="775170" y="244692"/>
                  </a:cubicBezTo>
                  <a:lnTo>
                    <a:pt x="37630" y="244692"/>
                  </a:lnTo>
                  <a:cubicBezTo>
                    <a:pt x="27650" y="244692"/>
                    <a:pt x="18078" y="240728"/>
                    <a:pt x="11021" y="233671"/>
                  </a:cubicBezTo>
                  <a:cubicBezTo>
                    <a:pt x="3965" y="226614"/>
                    <a:pt x="0" y="217043"/>
                    <a:pt x="0" y="207063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12800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0" tooltip="https://www.facebook.com/reel/2105726363249164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1" tooltip="https://www.facebook.com/reel/2105726363249164"/>
                </a:rPr>
                <a:t>V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2" tooltip="https://www.facebook.com/reel/2105726363249164"/>
                </a:rPr>
                <a:t>IDEO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335186" y="9001865"/>
            <a:ext cx="3086100" cy="929066"/>
            <a:chOff x="0" y="0"/>
            <a:chExt cx="812800" cy="2446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244692"/>
            </a:xfrm>
            <a:custGeom>
              <a:avLst/>
              <a:gdLst/>
              <a:ahLst/>
              <a:cxnLst/>
              <a:rect r="r" b="b" t="t" l="l"/>
              <a:pathLst>
                <a:path h="244692" w="812800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207063"/>
                  </a:lnTo>
                  <a:cubicBezTo>
                    <a:pt x="812800" y="217043"/>
                    <a:pt x="808835" y="226614"/>
                    <a:pt x="801779" y="233671"/>
                  </a:cubicBezTo>
                  <a:cubicBezTo>
                    <a:pt x="794722" y="240728"/>
                    <a:pt x="785150" y="244692"/>
                    <a:pt x="775170" y="244692"/>
                  </a:cubicBezTo>
                  <a:lnTo>
                    <a:pt x="37630" y="244692"/>
                  </a:lnTo>
                  <a:cubicBezTo>
                    <a:pt x="27650" y="244692"/>
                    <a:pt x="18078" y="240728"/>
                    <a:pt x="11021" y="233671"/>
                  </a:cubicBezTo>
                  <a:cubicBezTo>
                    <a:pt x="3965" y="226614"/>
                    <a:pt x="0" y="217043"/>
                    <a:pt x="0" y="207063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12800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3" tooltip="https://www.facebook.com/reel/1046212803641458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4" tooltip="https://www.facebook.com/reel/1046212803641458"/>
                </a:rPr>
                <a:t>V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15" tooltip="https://www.facebook.com/reel/1046212803641458"/>
                </a:rPr>
                <a:t>IDEO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90550"/>
            <a:ext cx="14803923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1.5. SỰ KIỆN - REMEE NOGA THANKS PARTY</a:t>
            </a:r>
          </a:p>
          <a:p>
            <a:pPr algn="l">
              <a:lnSpc>
                <a:spcPts val="6900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144000" y="1710100"/>
            <a:ext cx="8115300" cy="4113605"/>
          </a:xfrm>
          <a:custGeom>
            <a:avLst/>
            <a:gdLst/>
            <a:ahLst/>
            <a:cxnLst/>
            <a:rect r="r" b="b" t="t" l="l"/>
            <a:pathLst>
              <a:path h="4113605" w="8115300">
                <a:moveTo>
                  <a:pt x="0" y="0"/>
                </a:moveTo>
                <a:lnTo>
                  <a:pt x="8115300" y="0"/>
                </a:lnTo>
                <a:lnTo>
                  <a:pt x="8115300" y="4113605"/>
                </a:lnTo>
                <a:lnTo>
                  <a:pt x="0" y="4113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531" r="0" b="-890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1710100"/>
            <a:ext cx="7802622" cy="4113605"/>
          </a:xfrm>
          <a:custGeom>
            <a:avLst/>
            <a:gdLst/>
            <a:ahLst/>
            <a:cxnLst/>
            <a:rect r="r" b="b" t="t" l="l"/>
            <a:pathLst>
              <a:path h="4113605" w="7802622">
                <a:moveTo>
                  <a:pt x="0" y="0"/>
                </a:moveTo>
                <a:lnTo>
                  <a:pt x="7802622" y="0"/>
                </a:lnTo>
                <a:lnTo>
                  <a:pt x="7802622" y="4113605"/>
                </a:lnTo>
                <a:lnTo>
                  <a:pt x="0" y="4113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0752" r="0" b="-569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6167378"/>
            <a:ext cx="5463774" cy="3090922"/>
          </a:xfrm>
          <a:custGeom>
            <a:avLst/>
            <a:gdLst/>
            <a:ahLst/>
            <a:cxnLst/>
            <a:rect r="r" b="b" t="t" l="l"/>
            <a:pathLst>
              <a:path h="3090922" w="5463774">
                <a:moveTo>
                  <a:pt x="0" y="0"/>
                </a:moveTo>
                <a:lnTo>
                  <a:pt x="5463774" y="0"/>
                </a:lnTo>
                <a:lnTo>
                  <a:pt x="5463774" y="3090922"/>
                </a:lnTo>
                <a:lnTo>
                  <a:pt x="0" y="30909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06" r="0" b="-40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52631" y="6840323"/>
            <a:ext cx="2896783" cy="535847"/>
          </a:xfrm>
          <a:custGeom>
            <a:avLst/>
            <a:gdLst/>
            <a:ahLst/>
            <a:cxnLst/>
            <a:rect r="r" b="b" t="t" l="l"/>
            <a:pathLst>
              <a:path h="535847" w="2896783">
                <a:moveTo>
                  <a:pt x="0" y="0"/>
                </a:moveTo>
                <a:lnTo>
                  <a:pt x="2896783" y="0"/>
                </a:lnTo>
                <a:lnTo>
                  <a:pt x="2896783" y="535847"/>
                </a:lnTo>
                <a:lnTo>
                  <a:pt x="0" y="535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580281" r="-210680" b="-2060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52631" y="6167378"/>
            <a:ext cx="2896783" cy="530990"/>
          </a:xfrm>
          <a:custGeom>
            <a:avLst/>
            <a:gdLst/>
            <a:ahLst/>
            <a:cxnLst/>
            <a:rect r="r" b="b" t="t" l="l"/>
            <a:pathLst>
              <a:path h="530990" w="2896783">
                <a:moveTo>
                  <a:pt x="0" y="0"/>
                </a:moveTo>
                <a:lnTo>
                  <a:pt x="2896783" y="0"/>
                </a:lnTo>
                <a:lnTo>
                  <a:pt x="2896783" y="530991"/>
                </a:lnTo>
                <a:lnTo>
                  <a:pt x="0" y="530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86943" r="-210944" b="-18239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906589" y="6072128"/>
            <a:ext cx="2458397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 b="true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Xem thêm: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06589" y="6800409"/>
            <a:ext cx="4418858" cy="40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u="sng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  <a:hlinkClick r:id="rId7" tooltip="https://docs.google.com/spreadsheets/d/1UDYjiPhDlraFKlUtUglSIXFdL4TVMTIskh5mt5PuAu0/edit?usp=drive_link"/>
              </a:rPr>
              <a:t>Kế hoạch nội dung: </a:t>
            </a:r>
            <a:r>
              <a:rPr lang="en-US" b="true" sz="2499" u="sng">
                <a:solidFill>
                  <a:srgbClr val="FAA1D4"/>
                </a:solidFill>
                <a:latin typeface="Nunito Sans Bold"/>
                <a:ea typeface="Nunito Sans Bold"/>
                <a:cs typeface="Nunito Sans Bold"/>
                <a:sym typeface="Nunito Sans Bold"/>
                <a:hlinkClick r:id="rId8" tooltip="https://docs.google.com/spreadsheets/d/1UDYjiPhDlraFKlUtUglSIXFdL4TVMTIskh5mt5PuAu0/edit?usp=drive_link"/>
              </a:rPr>
              <a:t>Tại đây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14857"/>
            <a:ext cx="16512349" cy="10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68"/>
              </a:lnSpc>
            </a:pPr>
            <a:r>
              <a:rPr lang="en-US" sz="73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2. CHIẾN DỊCH TÂY HỒ HALF MARATHON 2024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4550323"/>
            <a:ext cx="7974425" cy="5072176"/>
            <a:chOff x="0" y="0"/>
            <a:chExt cx="10632567" cy="6762901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1395" r="0" b="34999"/>
            <a:stretch>
              <a:fillRect/>
            </a:stretch>
          </p:blipFill>
          <p:spPr>
            <a:xfrm flipH="false" flipV="false">
              <a:off x="0" y="0"/>
              <a:ext cx="10632567" cy="6762901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9284875" y="4550323"/>
            <a:ext cx="7974425" cy="5072176"/>
            <a:chOff x="0" y="0"/>
            <a:chExt cx="10632567" cy="676290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3"/>
            <a:srcRect l="0" t="2208" r="0" b="2208"/>
            <a:stretch>
              <a:fillRect/>
            </a:stretch>
          </p:blipFill>
          <p:spPr>
            <a:xfrm flipH="false" flipV="false">
              <a:off x="0" y="0"/>
              <a:ext cx="10632567" cy="6762901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028700" y="1870095"/>
            <a:ext cx="7974425" cy="146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Tay Ho Half Marathon 2024 là giải chạy thường niên của Hà Nội và được UBND Quận Tây Hồ tổ chức, thu hút</a:t>
            </a:r>
            <a:r>
              <a:rPr lang="en-US" sz="2600" b="true">
                <a:solidFill>
                  <a:srgbClr val="191919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 </a:t>
            </a:r>
            <a:r>
              <a:rPr lang="en-US" sz="2600" b="true">
                <a:solidFill>
                  <a:srgbClr val="00BF6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10.000 vận động viên tham dự.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284875" y="1870095"/>
            <a:ext cx="7974425" cy="231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Một số kết quả đạt được: 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L</a:t>
            </a: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ượng theo dõi: 12.959 (</a:t>
            </a:r>
            <a:r>
              <a:rPr lang="en-US" b="true" sz="2499">
                <a:solidFill>
                  <a:srgbClr val="00BF6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+45%</a:t>
            </a: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so với 2023)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Độ phủ: 2,3 triệu (</a:t>
            </a:r>
            <a:r>
              <a:rPr lang="en-US" b="true" sz="2499">
                <a:solidFill>
                  <a:srgbClr val="00BF6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+165% </a:t>
            </a: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so với 2023)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Tương tác (Engagements): 53.000 (</a:t>
            </a:r>
            <a:r>
              <a:rPr lang="en-US" b="true" sz="2499">
                <a:solidFill>
                  <a:srgbClr val="00BF63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+46%</a:t>
            </a:r>
            <a:r>
              <a:rPr lang="en-US" sz="2499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so với 2023)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11608" y="7095890"/>
            <a:ext cx="3649001" cy="929066"/>
            <a:chOff x="0" y="0"/>
            <a:chExt cx="961054" cy="244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1054" cy="244692"/>
            </a:xfrm>
            <a:custGeom>
              <a:avLst/>
              <a:gdLst/>
              <a:ahLst/>
              <a:cxnLst/>
              <a:rect r="r" b="b" t="t" l="l"/>
              <a:pathLst>
                <a:path h="244692" w="961054">
                  <a:moveTo>
                    <a:pt x="31825" y="0"/>
                  </a:moveTo>
                  <a:lnTo>
                    <a:pt x="929229" y="0"/>
                  </a:lnTo>
                  <a:cubicBezTo>
                    <a:pt x="937669" y="0"/>
                    <a:pt x="945764" y="3353"/>
                    <a:pt x="951732" y="9321"/>
                  </a:cubicBezTo>
                  <a:cubicBezTo>
                    <a:pt x="957701" y="15290"/>
                    <a:pt x="961054" y="23384"/>
                    <a:pt x="961054" y="31825"/>
                  </a:cubicBezTo>
                  <a:lnTo>
                    <a:pt x="961054" y="212868"/>
                  </a:lnTo>
                  <a:cubicBezTo>
                    <a:pt x="961054" y="221308"/>
                    <a:pt x="957701" y="229403"/>
                    <a:pt x="951732" y="235371"/>
                  </a:cubicBezTo>
                  <a:cubicBezTo>
                    <a:pt x="945764" y="241339"/>
                    <a:pt x="937669" y="244692"/>
                    <a:pt x="929229" y="244692"/>
                  </a:cubicBezTo>
                  <a:lnTo>
                    <a:pt x="31825" y="244692"/>
                  </a:lnTo>
                  <a:cubicBezTo>
                    <a:pt x="23384" y="244692"/>
                    <a:pt x="15290" y="241339"/>
                    <a:pt x="9321" y="235371"/>
                  </a:cubicBezTo>
                  <a:cubicBezTo>
                    <a:pt x="3353" y="229403"/>
                    <a:pt x="0" y="221308"/>
                    <a:pt x="0" y="212868"/>
                  </a:cubicBezTo>
                  <a:lnTo>
                    <a:pt x="0" y="31825"/>
                  </a:lnTo>
                  <a:cubicBezTo>
                    <a:pt x="0" y="23384"/>
                    <a:pt x="3353" y="15290"/>
                    <a:pt x="9321" y="9321"/>
                  </a:cubicBezTo>
                  <a:cubicBezTo>
                    <a:pt x="15290" y="3353"/>
                    <a:pt x="23384" y="0"/>
                    <a:pt x="31825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961054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2" tooltip="https://docs.google.com/spreadsheets/d/1mKjGk7aAakD1UCAtVp1goyb_XtqCL-UTufThW2i4G5M/edit?usp=drive_link"/>
                </a:rPr>
                <a:t>XEM T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</a:rPr>
                <a:t>HÊM TẠI ĐÂY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590550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3" tooltip="https://docs.google.com/spreadsheets/d/1mKjGk7aAakD1UCAtVp1goyb_XtqCL-UTufThW2i4G5M/edit?usp=drive_link"/>
              </a:rPr>
              <a:t>2.1. </a:t>
            </a:r>
            <a:r>
              <a:rPr lang="en-US" sz="600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4" tooltip="https://docs.google.com/spreadsheets/d/1mKjGk7aAakD1UCAtVp1goyb_XtqCL-UTufThW2i4G5M/edit?usp=drive_link"/>
              </a:rPr>
              <a:t>KẾ HOẠCH NỘI DUNG CHIẾN DỊCH</a:t>
            </a:r>
          </a:p>
        </p:txBody>
      </p:sp>
      <p:sp>
        <p:nvSpPr>
          <p:cNvPr name="Freeform 6" id="6">
            <a:hlinkClick r:id="rId6" tooltip="https://thethao.vtv.vn/the-thao/hon-10000-vdv-tham-gia-giai-chay-ban-marathon-tay-ho-2024-20240414140317533.htm"/>
          </p:cNvPr>
          <p:cNvSpPr/>
          <p:nvPr/>
        </p:nvSpPr>
        <p:spPr>
          <a:xfrm flipH="false" flipV="false" rot="0">
            <a:off x="1028700" y="1949897"/>
            <a:ext cx="6542434" cy="7519490"/>
          </a:xfrm>
          <a:custGeom>
            <a:avLst/>
            <a:gdLst/>
            <a:ahLst/>
            <a:cxnLst/>
            <a:rect r="r" b="b" t="t" l="l"/>
            <a:pathLst>
              <a:path h="7519490" w="6542434">
                <a:moveTo>
                  <a:pt x="0" y="0"/>
                </a:moveTo>
                <a:lnTo>
                  <a:pt x="6542434" y="0"/>
                </a:lnTo>
                <a:lnTo>
                  <a:pt x="6542434" y="7519491"/>
                </a:lnTo>
                <a:lnTo>
                  <a:pt x="0" y="7519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66" t="0" r="-150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830731" y="1949897"/>
            <a:ext cx="9428569" cy="4802059"/>
            <a:chOff x="0" y="0"/>
            <a:chExt cx="12571425" cy="64027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960818" y="0"/>
              <a:ext cx="7227700" cy="6402746"/>
            </a:xfrm>
            <a:custGeom>
              <a:avLst/>
              <a:gdLst/>
              <a:ahLst/>
              <a:cxnLst/>
              <a:rect r="r" b="b" t="t" l="l"/>
              <a:pathLst>
                <a:path h="6402746" w="7227700">
                  <a:moveTo>
                    <a:pt x="0" y="0"/>
                  </a:moveTo>
                  <a:lnTo>
                    <a:pt x="7227700" y="0"/>
                  </a:lnTo>
                  <a:lnTo>
                    <a:pt x="7227700" y="6402746"/>
                  </a:lnTo>
                  <a:lnTo>
                    <a:pt x="0" y="6402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0470" t="-7729" r="-81504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8188518" y="0"/>
              <a:ext cx="4382907" cy="6402746"/>
            </a:xfrm>
            <a:custGeom>
              <a:avLst/>
              <a:gdLst/>
              <a:ahLst/>
              <a:cxnLst/>
              <a:rect r="r" b="b" t="t" l="l"/>
              <a:pathLst>
                <a:path h="6402746" w="4382907">
                  <a:moveTo>
                    <a:pt x="0" y="0"/>
                  </a:moveTo>
                  <a:lnTo>
                    <a:pt x="4382907" y="0"/>
                  </a:lnTo>
                  <a:lnTo>
                    <a:pt x="4382907" y="6402746"/>
                  </a:lnTo>
                  <a:lnTo>
                    <a:pt x="0" y="6402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33070" t="-7729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60818" cy="6402746"/>
            </a:xfrm>
            <a:custGeom>
              <a:avLst/>
              <a:gdLst/>
              <a:ahLst/>
              <a:cxnLst/>
              <a:rect r="r" b="b" t="t" l="l"/>
              <a:pathLst>
                <a:path h="6402746" w="960818">
                  <a:moveTo>
                    <a:pt x="0" y="0"/>
                  </a:moveTo>
                  <a:lnTo>
                    <a:pt x="960818" y="0"/>
                  </a:lnTo>
                  <a:lnTo>
                    <a:pt x="960818" y="6402746"/>
                  </a:lnTo>
                  <a:lnTo>
                    <a:pt x="0" y="6402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7729" r="-1419349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90550"/>
            <a:ext cx="14803923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 spc="-12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2" tooltip="https://docs.google.com/spreadsheets/d/1mKjGk7aAakD1UCAtVp1goyb_XtqCL-UTufThW2i4G5M/edit?usp=drive_link"/>
              </a:rPr>
              <a:t>2.1. HOẠT</a:t>
            </a:r>
            <a:r>
              <a:rPr lang="en-US" sz="6000" spc="-120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  <a:hlinkClick r:id="rId3" tooltip="https://docs.google.com/spreadsheets/d/1mKjGk7aAakD1UCAtVp1goyb_XtqCL-UTufThW2i4G5M/edit?usp=drive_link"/>
              </a:rPr>
              <a:t> ĐỘNG OFFLINE TRONG SỰ KIỆN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745733"/>
            <a:ext cx="16230600" cy="1002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2700">
                <a:solidFill>
                  <a:srgbClr val="191919"/>
                </a:solidFill>
                <a:latin typeface="Nunito Sans"/>
                <a:ea typeface="Nunito Sans"/>
                <a:cs typeface="Nunito Sans"/>
                <a:sym typeface="Nunito Sans"/>
              </a:rPr>
              <a:t>Các hoạt động tại Booth gian hàng VRACE nhằm mục đích tăng độ nhận diện cho các giải chạy VRACE tổ chức trong thời gian kế tiếp: Tràng An Marathon 2024 &amp; Quảng Trị Marathon 2024.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083796"/>
            <a:ext cx="7677792" cy="5388132"/>
            <a:chOff x="0" y="0"/>
            <a:chExt cx="10237057" cy="7184177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2588" t="0" r="2588" b="0"/>
            <a:stretch>
              <a:fillRect/>
            </a:stretch>
          </p:blipFill>
          <p:spPr>
            <a:xfrm flipH="false" flipV="false">
              <a:off x="0" y="0"/>
              <a:ext cx="10237057" cy="7184177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9323700" y="3083796"/>
            <a:ext cx="7935600" cy="5388132"/>
            <a:chOff x="0" y="0"/>
            <a:chExt cx="10580800" cy="7184177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5"/>
            <a:srcRect l="0" t="4734" r="0" b="4734"/>
            <a:stretch>
              <a:fillRect/>
            </a:stretch>
          </p:blipFill>
          <p:spPr>
            <a:xfrm flipH="false" flipV="false">
              <a:off x="0" y="0"/>
              <a:ext cx="10580800" cy="7184177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7319500" y="8805304"/>
            <a:ext cx="3649001" cy="929066"/>
            <a:chOff x="0" y="0"/>
            <a:chExt cx="961054" cy="2446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1054" cy="244692"/>
            </a:xfrm>
            <a:custGeom>
              <a:avLst/>
              <a:gdLst/>
              <a:ahLst/>
              <a:cxnLst/>
              <a:rect r="r" b="b" t="t" l="l"/>
              <a:pathLst>
                <a:path h="244692" w="961054">
                  <a:moveTo>
                    <a:pt x="31825" y="0"/>
                  </a:moveTo>
                  <a:lnTo>
                    <a:pt x="929229" y="0"/>
                  </a:lnTo>
                  <a:cubicBezTo>
                    <a:pt x="937669" y="0"/>
                    <a:pt x="945764" y="3353"/>
                    <a:pt x="951732" y="9321"/>
                  </a:cubicBezTo>
                  <a:cubicBezTo>
                    <a:pt x="957701" y="15290"/>
                    <a:pt x="961054" y="23384"/>
                    <a:pt x="961054" y="31825"/>
                  </a:cubicBezTo>
                  <a:lnTo>
                    <a:pt x="961054" y="212868"/>
                  </a:lnTo>
                  <a:cubicBezTo>
                    <a:pt x="961054" y="221308"/>
                    <a:pt x="957701" y="229403"/>
                    <a:pt x="951732" y="235371"/>
                  </a:cubicBezTo>
                  <a:cubicBezTo>
                    <a:pt x="945764" y="241339"/>
                    <a:pt x="937669" y="244692"/>
                    <a:pt x="929229" y="244692"/>
                  </a:cubicBezTo>
                  <a:lnTo>
                    <a:pt x="31825" y="244692"/>
                  </a:lnTo>
                  <a:cubicBezTo>
                    <a:pt x="23384" y="244692"/>
                    <a:pt x="15290" y="241339"/>
                    <a:pt x="9321" y="235371"/>
                  </a:cubicBezTo>
                  <a:cubicBezTo>
                    <a:pt x="3353" y="229403"/>
                    <a:pt x="0" y="221308"/>
                    <a:pt x="0" y="212868"/>
                  </a:cubicBezTo>
                  <a:lnTo>
                    <a:pt x="0" y="31825"/>
                  </a:lnTo>
                  <a:cubicBezTo>
                    <a:pt x="0" y="23384"/>
                    <a:pt x="3353" y="15290"/>
                    <a:pt x="9321" y="9321"/>
                  </a:cubicBezTo>
                  <a:cubicBezTo>
                    <a:pt x="15290" y="3353"/>
                    <a:pt x="23384" y="0"/>
                    <a:pt x="31825" y="0"/>
                  </a:cubicBezTo>
                  <a:close/>
                </a:path>
              </a:pathLst>
            </a:custGeom>
            <a:solidFill>
              <a:srgbClr val="FAA1D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961054" cy="282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6" tooltip="https://docs.google.com/spreadsheets/d/1aRL0xA8Nh4qRx9pbJhtj0L4tT13vaPfy-AzG3KTYDYI/edit?gid=1494305818#gid=1494305818"/>
                </a:rPr>
                <a:t>XEM 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</a:rPr>
                <a:t>CHI TIẾT</a:t>
              </a:r>
              <a:r>
                <a:rPr lang="en-US" sz="3499">
                  <a:solidFill>
                    <a:srgbClr val="FCFCFC"/>
                  </a:solidFill>
                  <a:latin typeface="Anton"/>
                  <a:ea typeface="Anton"/>
                  <a:cs typeface="Anton"/>
                  <a:sym typeface="Anton"/>
                  <a:hlinkClick r:id="rId7" tooltip="https://docs.google.com/spreadsheets/d/1aRL0xA8Nh4qRx9pbJhtj0L4tT13vaPfy-AzG3KTYDYI/edit?gid=1494305818#gid=1494305818"/>
                </a:rPr>
                <a:t> TẠI ĐÂY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96219"/>
            <a:ext cx="16481563" cy="8340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19"/>
              </a:lnSpc>
            </a:pPr>
            <a:r>
              <a:rPr lang="en-US" sz="27579">
                <a:solidFill>
                  <a:srgbClr val="FAA1D4"/>
                </a:solidFill>
                <a:latin typeface="Anton"/>
                <a:ea typeface="Anton"/>
                <a:cs typeface="Anton"/>
                <a:sym typeface="Anton"/>
              </a:rPr>
              <a:t>THÔNG TIN LIÊN HỆ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221167" y="7029191"/>
            <a:ext cx="3641784" cy="47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791"/>
              </a:lnSpc>
            </a:pPr>
            <a:r>
              <a:rPr lang="en-US" b="true" sz="3296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Số điện thoại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175278" y="8369184"/>
            <a:ext cx="3687673" cy="47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791"/>
              </a:lnSpc>
            </a:pPr>
            <a:r>
              <a:rPr lang="en-US" b="true" sz="3296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Địa chỉ Email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47708" y="7456423"/>
            <a:ext cx="3415242" cy="467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17"/>
              </a:lnSpc>
            </a:pPr>
            <a:r>
              <a:rPr lang="en-US" b="true" sz="3145" spc="-62">
                <a:solidFill>
                  <a:srgbClr val="000000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098 369 0002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504824" y="8796416"/>
            <a:ext cx="4358126" cy="467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17"/>
              </a:lnSpc>
            </a:pPr>
            <a:r>
              <a:rPr lang="en-US" sz="3145" b="true">
                <a:solidFill>
                  <a:srgbClr val="000000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hvan8200@gmail.com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DAG8NByhRB4</dc:identifier>
  <dcterms:modified xsi:type="dcterms:W3CDTF">2011-08-01T06:04:30Z</dcterms:modified>
  <cp:revision>1</cp:revision>
  <dc:title>portfolio Nguyễn Hồng Vân</dc:title>
</cp:coreProperties>
</file>